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4" r:id="rId3"/>
    <p:sldId id="286" r:id="rId4"/>
    <p:sldId id="297" r:id="rId5"/>
    <p:sldId id="301" r:id="rId6"/>
    <p:sldId id="263" r:id="rId7"/>
    <p:sldId id="264" r:id="rId8"/>
    <p:sldId id="267" r:id="rId9"/>
    <p:sldId id="306" r:id="rId10"/>
    <p:sldId id="259" r:id="rId11"/>
    <p:sldId id="317" r:id="rId12"/>
    <p:sldId id="318" r:id="rId13"/>
    <p:sldId id="316" r:id="rId14"/>
    <p:sldId id="313" r:id="rId15"/>
    <p:sldId id="305" r:id="rId16"/>
    <p:sldId id="258" r:id="rId17"/>
    <p:sldId id="303" r:id="rId18"/>
    <p:sldId id="302" r:id="rId19"/>
    <p:sldId id="309" r:id="rId20"/>
    <p:sldId id="307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1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elizabetholson\Downloads\2019_03_14_Child%20care%20affordabilit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'Cost comparison graphic'!$B$1</c:f>
              <c:strCache>
                <c:ptCount val="1"/>
                <c:pt idx="0">
                  <c:v>Annual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3B-E748-8525-891094070B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3B-E748-8525-891094070B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3B-E748-8525-891094070B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3B-E748-8525-891094070B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 comparison graphic'!$A$2:$A$5</c:f>
              <c:strCache>
                <c:ptCount val="4"/>
                <c:pt idx="0">
                  <c:v>University of Washington 
resident tuition</c:v>
                </c:pt>
                <c:pt idx="1">
                  <c:v>Fair market rent</c:v>
                </c:pt>
                <c:pt idx="2">
                  <c:v>Infant child care</c:v>
                </c:pt>
                <c:pt idx="3">
                  <c:v>Child care for 1 infant &amp; 
1 preschooler</c:v>
                </c:pt>
              </c:strCache>
            </c:strRef>
          </c:cat>
          <c:val>
            <c:numRef>
              <c:f>'Cost comparison graphic'!$B$2:$B$5</c:f>
              <c:numCache>
                <c:formatCode>_("$"* #,##0_);_("$"* \(#,##0\);_("$"* "-"??_);_(@_)</c:formatCode>
                <c:ptCount val="4"/>
                <c:pt idx="0">
                  <c:v>11207</c:v>
                </c:pt>
                <c:pt idx="1">
                  <c:v>16764</c:v>
                </c:pt>
                <c:pt idx="2">
                  <c:v>13212</c:v>
                </c:pt>
                <c:pt idx="3">
                  <c:v>23196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B-E748-8525-891094070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4253248"/>
        <c:axId val="734250208"/>
      </c:barChart>
      <c:catAx>
        <c:axId val="73425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ssion Gothic Regular" panose="02000000000000000000" pitchFamily="50" charset="0"/>
                <a:ea typeface="Malgun Gothic" panose="020B0503020000020004" pitchFamily="34" charset="-127"/>
                <a:cs typeface="+mn-cs"/>
              </a:defRPr>
            </a:pPr>
            <a:endParaRPr lang="en-US"/>
          </a:p>
        </c:txPr>
        <c:crossAx val="734250208"/>
        <c:crosses val="autoZero"/>
        <c:auto val="1"/>
        <c:lblAlgn val="ctr"/>
        <c:lblOffset val="100"/>
        <c:noMultiLvlLbl val="0"/>
      </c:catAx>
      <c:valAx>
        <c:axId val="734250208"/>
        <c:scaling>
          <c:orientation val="minMax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73425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Share living below poverty level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67-7043-80FC-6C2F21CDBD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67-7043-80FC-6C2F21CDBD2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67-7043-80FC-6C2F21CDBD2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67-7043-80FC-6C2F21CDBD22}"/>
              </c:ext>
            </c:extLst>
          </c:dPt>
          <c:dPt>
            <c:idx val="4"/>
            <c:invertIfNegative val="0"/>
            <c:bubble3D val="0"/>
            <c:spPr>
              <a:solidFill>
                <a:srgbClr val="8F7E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67-7043-80FC-6C2F21CDBD22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67-7043-80FC-6C2F21CDBD2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67-7043-80FC-6C2F21CDBD2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Sheet1!$J$3:$J$9</c:f>
              <c:strCache>
                <c:ptCount val="7"/>
                <c:pt idx="0">
                  <c:v>Black/African American</c:v>
                </c:pt>
                <c:pt idx="1">
                  <c:v>American Indian &amp; Alaska Native</c:v>
                </c:pt>
                <c:pt idx="2">
                  <c:v>Native Hawaiian &amp; Pacific Islander</c:v>
                </c:pt>
                <c:pt idx="3">
                  <c:v>Hispanic/Latinx</c:v>
                </c:pt>
                <c:pt idx="4">
                  <c:v>Multiracial (Two or More Races)</c:v>
                </c:pt>
                <c:pt idx="5">
                  <c:v>Asian</c:v>
                </c:pt>
                <c:pt idx="6">
                  <c:v>White (Not Hispanic/Latinx)</c:v>
                </c:pt>
              </c:strCache>
            </c:strRef>
          </c:cat>
          <c:val>
            <c:numRef>
              <c:f>Sheet1!$K$3:$K$9</c:f>
              <c:numCache>
                <c:formatCode>0.00%</c:formatCode>
                <c:ptCount val="7"/>
                <c:pt idx="0">
                  <c:v>0.2888</c:v>
                </c:pt>
                <c:pt idx="1">
                  <c:v>0.26190000000000002</c:v>
                </c:pt>
                <c:pt idx="2">
                  <c:v>0.25659999999999999</c:v>
                </c:pt>
                <c:pt idx="3">
                  <c:v>0.25230000000000002</c:v>
                </c:pt>
                <c:pt idx="4">
                  <c:v>0.14219999999999999</c:v>
                </c:pt>
                <c:pt idx="5">
                  <c:v>0.11609999999999999</c:v>
                </c:pt>
                <c:pt idx="6">
                  <c:v>9.3899999999999997E-2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B67-7043-80FC-6C2F21CDB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75193984"/>
        <c:axId val="475194312"/>
      </c:barChart>
      <c:catAx>
        <c:axId val="475193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pPr>
            <a:endParaRPr lang="en-US"/>
          </a:p>
        </c:txPr>
        <c:crossAx val="475194312"/>
        <c:crosses val="autoZero"/>
        <c:auto val="1"/>
        <c:lblAlgn val="ctr"/>
        <c:lblOffset val="100"/>
        <c:noMultiLvlLbl val="0"/>
      </c:catAx>
      <c:valAx>
        <c:axId val="475194312"/>
        <c:scaling>
          <c:orientation val="minMax"/>
          <c:max val="0.30000000000000004"/>
        </c:scaling>
        <c:delete val="1"/>
        <c:axPos val="t"/>
        <c:numFmt formatCode="0%" sourceLinked="0"/>
        <c:majorTickMark val="none"/>
        <c:minorTickMark val="none"/>
        <c:tickLblPos val="nextTo"/>
        <c:crossAx val="47519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85CF-FA06-9244-8DF2-26FC70829A5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57D8-4471-6549-AD79-26DCEF21E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77465-1D61-451B-B68F-9480575EA1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7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7465-1D61-451B-B68F-9480575EA1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8"/>
            <a:ext cx="5852160" cy="4009072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7465-1D61-451B-B68F-9480575EA1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parents leave the workforce, </a:t>
            </a:r>
            <a:r>
              <a:rPr lang="en-US" sz="1200" b="1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LOSE MUCH MORE THAN JUST THEIR ANNUAL SALARY;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cost of this decision follows them for life. After taking into account the potential wage growth and lost retirement savings over time, a parent who leaves the workforce loses up to four times their annual salary per year. – Center for American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57D8-4471-6549-AD79-26DCEF21E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4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7465-1D61-451B-B68F-9480575EA1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Mission Gothic Light" panose="02000603020000020003" pitchFamily="50" charset="0"/>
                <a:cs typeface="Microsoft New Tai Lue" panose="020B0502040204020203" pitchFamily="34" charset="0"/>
              </a:rPr>
              <a:t>Households headed by single women have a higher likelihood of being liquid asset poor and have a slightly higher likelihood of having zero or negative net worth.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Mission Gothic Light" panose="02000603020000020003" pitchFamily="50" charset="0"/>
              </a:rPr>
              <a:t>Liquid Asset Poverty Rate</a:t>
            </a:r>
            <a:r>
              <a:rPr lang="en-US" sz="1200" dirty="0">
                <a:latin typeface="Mission Gothic Light" panose="02000603020000020003" pitchFamily="50" charset="0"/>
              </a:rPr>
              <a:t>: Percentage of households without sufficient liquid assets to subsist at the poverty level for three months in the absence of income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Mission Gothic Light" panose="02000603020000020003" pitchFamily="50" charset="0"/>
              </a:rPr>
              <a:t>Households with zero net worth: </a:t>
            </a:r>
            <a:r>
              <a:rPr lang="en-US" sz="1200" dirty="0">
                <a:latin typeface="Mission Gothic Light" panose="02000603020000020003" pitchFamily="50" charset="0"/>
              </a:rPr>
              <a:t>Percentage of households with zero or negative net worth</a:t>
            </a:r>
            <a:endParaRPr lang="en-US" sz="1200" b="1" dirty="0">
              <a:latin typeface="Mission Gothic Light" panose="02000603020000020003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Mission Gothic Light" panose="02000603020000020003" pitchFamily="50" charset="0"/>
              <a:cs typeface="Microsoft New Tai Lue" panose="020B0502040204020203" pitchFamily="34" charset="0"/>
            </a:endParaRPr>
          </a:p>
          <a:p>
            <a:r>
              <a:rPr lang="en-US" dirty="0"/>
              <a:t>Median wealth for white men: $28,900</a:t>
            </a:r>
          </a:p>
          <a:p>
            <a:r>
              <a:rPr lang="en-US" dirty="0"/>
              <a:t>Median wealth for white women: $15,640 </a:t>
            </a:r>
          </a:p>
          <a:p>
            <a:r>
              <a:rPr lang="en-US" dirty="0"/>
              <a:t>Black women: $200</a:t>
            </a:r>
          </a:p>
          <a:p>
            <a:r>
              <a:rPr lang="en-US" dirty="0"/>
              <a:t>Latinx women: $100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Mission Gothic Light" panose="02000603020000020003" pitchFamily="50" charset="0"/>
              <a:cs typeface="Microsoft New Tai Lue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57D8-4471-6549-AD79-26DCEF21E3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57D8-4471-6549-AD79-26DCEF21E3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9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AB4F-04E1-FD4B-B97B-D48B32CD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488B9-96FD-C744-9118-2D32BF368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8EDD6-0D62-0748-BB59-CEF7F949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7713E-1CF3-F847-8366-6E170083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5D85-6F35-754A-9F81-0AD0ECC0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5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0D02-5EBC-A649-BF2F-8ABB4A49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F71B6-863F-EC4A-A6C1-7D787D5D5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7463-236E-A849-A775-A4EFC6AD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5F3F-EFC7-1F4A-8CEF-AC053390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ABBDF-683F-704D-A1F4-3855F810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E1B40-0D07-6845-8516-D41E9BEA4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E7AFA-FA03-5B4D-AC3D-AD29369E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9F89A-DB53-0749-9574-61710458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87B50-3119-E74C-9FA0-32CB07CF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D7AD7-6886-AA4A-8C6C-1C3DC3CC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0196-4A50-0D45-926C-A0FF3AD5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5B50-C9DB-7445-9AA1-2179538C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B69F-D863-E045-9DFC-64070A3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7E03-B8D6-1A4D-BBEA-B4F33A4E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4FEB-59B6-744C-81C6-BB8AFD6E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8FAA-5C57-884E-A8CB-A7F689C8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294A-9340-D84D-AE74-0E0D397BB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E3AE7-CC57-654B-9796-FCA5ABCE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BEE96-3FB9-9C4A-83DC-8FDE9C68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BAFD0-B354-0541-9113-7CADD8B4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6D14-ACA0-8643-9B1A-D89ACB9D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1724-9F01-DC46-A556-E9E5A5D09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FF87-45D6-2142-94BE-40FFC100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C2090-B49D-7D4B-822B-BC7B190C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0C377-2FF2-3E4D-A27B-055D74A0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13378-B8A2-584D-A9AC-070BF9FD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5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3461-D390-6745-A3E9-1F0E0B5C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6E310-4F85-1D48-9383-2506CD4D6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27D52-71B4-CF4E-9A97-B169918CF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2A27D-2092-E642-B06B-C5C8E445B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F74A-90C5-F142-9A5E-17A369900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7CE8C-C122-B546-AEB6-F7F2B9AF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ED7E1-562B-5E42-816E-B65079F9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144C7-26CB-874C-8EED-969E1304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2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DAD1-8F54-6547-BF0F-837FB79B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7D77D8-BE9B-554D-846F-350456CD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D32BC-185A-2445-A973-390E8D8B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A2536-28DA-924E-B9C7-69E1DD30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3608B-DB0D-1F4A-B602-841C1B34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4B93B-8334-B748-B920-4B0491A6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0DBF6-866D-EF44-A430-56E3663B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0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6805-C994-604F-8EDE-9147C10A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A51D3-9E48-F249-B4DD-F73DEAB0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29F68-62C3-404F-8A6D-EAAF92FC0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78BC7-574F-A446-A4CB-E1AE8C19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93455-743E-E74D-A5A7-CF2CFC35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4D662-925E-BF48-ACB5-EE681269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1530-B43F-C644-99D7-D828D96B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A3CAE-8DDF-384B-8D37-7A5E4A69C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0197D-CBA8-E74F-8F35-746B2B14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F39F3-6246-CE43-9FF6-B5213CFD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67CF9-1042-E946-90D8-0C28FF15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FC14E-31FD-604F-8718-D3B7059C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E87CE-87AB-5249-A4B5-068DE304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15DC8-5EF8-CA41-8C6B-4C77C145D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2AACD-5F00-A442-A5EE-5296DC6F5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C00D-6FB5-5048-BCC3-4E2EBADEB2A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1CAE4-2C51-C940-968B-E8CE5B43B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4D6AC-1B79-2249-9097-B064213A9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9A81-3967-414B-8A8E-E25AD3BA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orecard.prosperitynow.org/data-by-location#state/w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lizo@budgetandpolicy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985B-5E24-0A4E-B877-4312520B1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1712686"/>
            <a:ext cx="7108510" cy="3298791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latin typeface="Mission Gothic Light" panose="02000603020000020003"/>
                <a:cs typeface="Microsoft New Tai Lue" panose="020B0502040204020203" pitchFamily="34" charset="0"/>
              </a:rPr>
              <a:t>Advancing gender wealth equity: </a:t>
            </a:r>
            <a:br>
              <a:rPr lang="en-US" sz="3200" b="1" dirty="0">
                <a:latin typeface="Mission Gothic Light" panose="02000603020000020003"/>
                <a:cs typeface="Microsoft New Tai Lue" panose="020B0502040204020203" pitchFamily="34" charset="0"/>
              </a:rPr>
            </a:br>
            <a:r>
              <a:rPr lang="en-US" sz="2200" dirty="0">
                <a:latin typeface="Mission Gothic Light" panose="02000603020000020003"/>
                <a:cs typeface="Microsoft New Tai Lue" panose="020B0502040204020203" pitchFamily="34" charset="0"/>
              </a:rPr>
              <a:t>Opportunities in the 2019 legislative session</a:t>
            </a:r>
            <a:br>
              <a:rPr lang="en-US" sz="3100" dirty="0">
                <a:latin typeface="Mission Gothic Light" panose="02000603020000020003"/>
                <a:cs typeface="Microsoft New Tai Lue" panose="020B0502040204020203" pitchFamily="34" charset="0"/>
              </a:rPr>
            </a:br>
            <a:br>
              <a:rPr lang="en-US" sz="3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r>
              <a:rPr lang="en-US" sz="13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Liz Olson, state policy fellow</a:t>
            </a:r>
            <a:br>
              <a:rPr lang="en-US" sz="13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r>
              <a:rPr lang="en-US" sz="13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March 21,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D13A7-BEAA-B14E-B5B3-91A093F0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>
          <a:xfrm>
            <a:off x="-435430" y="0"/>
            <a:ext cx="53267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A3F336-5CE3-A840-A8A7-C96283830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678" y="5025301"/>
            <a:ext cx="1252603" cy="9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7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69894A-1A6A-0244-886B-9747B08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43" y="2028825"/>
            <a:ext cx="6926943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Child Care Access Now Act would put Washington on a path to establish high-quality, 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affordable child care for all 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by 2025.</a:t>
            </a:r>
          </a:p>
          <a:p>
            <a:pPr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Expand eligibility for Working Connections Child Care subsidy, eliminate the benefit cliff, and 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cap family expenses</a:t>
            </a:r>
          </a:p>
          <a:p>
            <a:pPr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Determine the true cost of quality and 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raise reimbursement rates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for providers</a:t>
            </a:r>
          </a:p>
          <a:p>
            <a:pPr marL="187452" indent="-342900">
              <a:spcAft>
                <a:spcPts val="1200"/>
              </a:spcAft>
            </a:pPr>
            <a:endParaRPr lang="en-US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644652" lvl="1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E6000-4032-5349-94BD-87A715FC3411}"/>
              </a:ext>
            </a:extLst>
          </p:cNvPr>
          <p:cNvSpPr txBox="1"/>
          <p:nvPr/>
        </p:nvSpPr>
        <p:spPr>
          <a:xfrm>
            <a:off x="780143" y="1291420"/>
            <a:ext cx="814720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Child Care Access Now (CAN)</a:t>
            </a:r>
          </a:p>
        </p:txBody>
      </p:sp>
    </p:spTree>
    <p:extLst>
      <p:ext uri="{BB962C8B-B14F-4D97-AF65-F5344CB8AC3E}">
        <p14:creationId xmlns:p14="http://schemas.microsoft.com/office/powerpoint/2010/main" val="415811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7831-FB98-CC41-A99C-EAFE795F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70" y="1124719"/>
            <a:ext cx="7551057" cy="144179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Child</a:t>
            </a:r>
            <a:r>
              <a:rPr lang="en-US" sz="2000" baseline="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care is one of the most significant expenses in a family's budget, rivaling the cost of college tuition and rent. </a:t>
            </a:r>
            <a:br>
              <a:rPr lang="en-US" baseline="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r>
              <a:rPr lang="en-US" sz="1600" dirty="0">
                <a:latin typeface="Microsoft New Tai Lue" panose="020B0502040204020203" pitchFamily="34" charset="0"/>
                <a:ea typeface="Malgun Gothic" panose="020B0503020000020004" pitchFamily="34" charset="-127"/>
                <a:cs typeface="Microsoft New Tai Lue" panose="020B0502040204020203" pitchFamily="34" charset="0"/>
              </a:rPr>
              <a:t>Annual statewide median cost of center-based child care compared to annual cost of in-state college tuition and fair market rent for a two bedroom apartment.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1564E0-4FB6-2648-BB29-1C451477F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29021"/>
              </p:ext>
            </p:extLst>
          </p:nvPr>
        </p:nvGraphicFramePr>
        <p:xfrm>
          <a:off x="622269" y="2566509"/>
          <a:ext cx="7551057" cy="287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271" y="6022742"/>
            <a:ext cx="650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icrosoft New Tai Lue" panose="020B0502040204020203" pitchFamily="34" charset="0"/>
                <a:ea typeface="Malgun Gothic" panose="020B0503020000020004" pitchFamily="34" charset="-127"/>
                <a:cs typeface="Microsoft New Tai Lue" panose="020B0502040204020203" pitchFamily="34" charset="0"/>
              </a:rPr>
              <a:t>Sources: Child Care Aware of Washington, National Low Income Housing Alliance, and University of Washington Office of Admission. </a:t>
            </a:r>
          </a:p>
        </p:txBody>
      </p:sp>
    </p:spTree>
    <p:extLst>
      <p:ext uri="{BB962C8B-B14F-4D97-AF65-F5344CB8AC3E}">
        <p14:creationId xmlns:p14="http://schemas.microsoft.com/office/powerpoint/2010/main" val="29737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9446AF-4350-F245-B967-14A157C9CE16}"/>
              </a:ext>
            </a:extLst>
          </p:cNvPr>
          <p:cNvSpPr txBox="1"/>
          <p:nvPr/>
        </p:nvSpPr>
        <p:spPr>
          <a:xfrm>
            <a:off x="4920344" y="5858912"/>
            <a:ext cx="709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icrosoft New Tai Lue" panose="020B0502040204020203" pitchFamily="34" charset="0"/>
                <a:ea typeface="Malgun Gothic" panose="020B0503020000020004" pitchFamily="34" charset="-127"/>
                <a:cs typeface="Microsoft New Tai Lue" panose="020B0502040204020203" pitchFamily="34" charset="0"/>
              </a:rPr>
              <a:t>Sources: Child Care Aware of Washington, U.S. Department of Health and Human Services, Budget &amp; Policy Center Analysis of 2017 1-year ACS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1F139E-96EB-9943-B60E-1547C9445605}"/>
              </a:ext>
            </a:extLst>
          </p:cNvPr>
          <p:cNvSpPr txBox="1">
            <a:spLocks/>
          </p:cNvSpPr>
          <p:nvPr/>
        </p:nvSpPr>
        <p:spPr>
          <a:xfrm>
            <a:off x="335540" y="2332359"/>
            <a:ext cx="3829987" cy="375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High child care costs are out of reach for low- and middle- income families, and especially for those headed by 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single women.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F25B96-8B94-2140-8342-386D430FA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27" y="1421493"/>
            <a:ext cx="8224231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242C73-B481-9648-AA69-BBA129B11916}"/>
              </a:ext>
            </a:extLst>
          </p:cNvPr>
          <p:cNvSpPr txBox="1">
            <a:spLocks/>
          </p:cNvSpPr>
          <p:nvPr/>
        </p:nvSpPr>
        <p:spPr>
          <a:xfrm>
            <a:off x="780143" y="2028825"/>
            <a:ext cx="731882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CAN would advance racial and gender equity by 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improving wages, benefits, and working conditions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for the child care workforce.</a:t>
            </a:r>
          </a:p>
          <a:p>
            <a:pPr lvl="1">
              <a:spcAft>
                <a:spcPts val="10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Child care workers are 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underpaid and undervalued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, in part because of the feminized nature of their work.</a:t>
            </a:r>
          </a:p>
          <a:p>
            <a:pPr lvl="2">
              <a:spcAft>
                <a:spcPts val="1000"/>
              </a:spcAft>
              <a:buFont typeface="Calibri" panose="020F0502020204030204" pitchFamily="34" charset="0"/>
              <a:buChar char="»"/>
            </a:pPr>
            <a:r>
              <a:rPr lang="en-US" sz="1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95% women</a:t>
            </a:r>
          </a:p>
          <a:p>
            <a:pPr lvl="2">
              <a:spcAft>
                <a:spcPts val="1000"/>
              </a:spcAft>
              <a:buFont typeface="Calibri" panose="020F0502020204030204" pitchFamily="34" charset="0"/>
              <a:buChar char="»"/>
            </a:pPr>
            <a:r>
              <a:rPr lang="en-US" sz="1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Disproportionately Black and Latinx women</a:t>
            </a:r>
          </a:p>
          <a:p>
            <a:pPr lvl="1">
              <a:spcAft>
                <a:spcPts val="10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 2014, child care center teachers in WA earned a median salary of just $26,676 (less than $13 per hour).</a:t>
            </a:r>
          </a:p>
        </p:txBody>
      </p:sp>
    </p:spTree>
    <p:extLst>
      <p:ext uri="{BB962C8B-B14F-4D97-AF65-F5344CB8AC3E}">
        <p14:creationId xmlns:p14="http://schemas.microsoft.com/office/powerpoint/2010/main" val="110244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B0B77D-20AE-6441-9CFB-7A16D1DFF5C7}"/>
              </a:ext>
            </a:extLst>
          </p:cNvPr>
          <p:cNvSpPr txBox="1">
            <a:spLocks/>
          </p:cNvSpPr>
          <p:nvPr/>
        </p:nvSpPr>
        <p:spPr>
          <a:xfrm>
            <a:off x="809172" y="1128940"/>
            <a:ext cx="692694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22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33C6FD-0498-4940-89FD-94E1474C8816}"/>
              </a:ext>
            </a:extLst>
          </p:cNvPr>
          <p:cNvSpPr txBox="1">
            <a:spLocks/>
          </p:cNvSpPr>
          <p:nvPr/>
        </p:nvSpPr>
        <p:spPr>
          <a:xfrm>
            <a:off x="809171" y="1727201"/>
            <a:ext cx="8494485" cy="48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By increasing eligibility for subsidy and capping family expenses, CAN would strengthen women’s economic security by easing pressure on family budgets and supporting parents to remain in the workforce.</a:t>
            </a:r>
            <a:endParaRPr lang="en-US" sz="5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lvl="1">
              <a:spcAft>
                <a:spcPts val="10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Child care assistance is associated with 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increased employment 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among single mothers and 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fewer work disruptions 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for parents with low incomes.</a:t>
            </a:r>
          </a:p>
          <a:p>
            <a:pPr lvl="1">
              <a:spcAft>
                <a:spcPts val="10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When a parent leaves the workforce because they cannot afford child care, they 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lose up to 4x their annual salary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per year – in potential wage growth and lost retirement savings over time. </a:t>
            </a:r>
          </a:p>
        </p:txBody>
      </p:sp>
    </p:spTree>
    <p:extLst>
      <p:ext uri="{BB962C8B-B14F-4D97-AF65-F5344CB8AC3E}">
        <p14:creationId xmlns:p14="http://schemas.microsoft.com/office/powerpoint/2010/main" val="70537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61269-DB8D-B54B-88F6-B02A66D6D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Mission Gothic Light" panose="02000603020000020003"/>
                <a:cs typeface="Microsoft New Tai Lue" panose="020B0502040204020203" pitchFamily="34" charset="0"/>
              </a:rPr>
              <a:t>CHILD SAVINGS ACCOUNTS</a:t>
            </a:r>
          </a:p>
        </p:txBody>
      </p:sp>
    </p:spTree>
    <p:extLst>
      <p:ext uri="{BB962C8B-B14F-4D97-AF65-F5344CB8AC3E}">
        <p14:creationId xmlns:p14="http://schemas.microsoft.com/office/powerpoint/2010/main" val="370858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DF321-35FE-C74E-A6D5-52269C37C188}"/>
              </a:ext>
            </a:extLst>
          </p:cNvPr>
          <p:cNvSpPr/>
          <p:nvPr/>
        </p:nvSpPr>
        <p:spPr>
          <a:xfrm>
            <a:off x="4687080" y="1728038"/>
            <a:ext cx="8653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kern="0" dirty="0">
                <a:solidFill>
                  <a:sysClr val="windowText" lastClr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Child Savings Accounts (CSAs)</a:t>
            </a:r>
            <a:endParaRPr lang="en-US" sz="2800" kern="0" dirty="0">
              <a:solidFill>
                <a:sysClr val="windowText" lastClr="0000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4B096F-088E-554B-94BB-CE8D65686602}"/>
              </a:ext>
            </a:extLst>
          </p:cNvPr>
          <p:cNvSpPr txBox="1">
            <a:spLocks/>
          </p:cNvSpPr>
          <p:nvPr/>
        </p:nvSpPr>
        <p:spPr>
          <a:xfrm>
            <a:off x="4687080" y="2372138"/>
            <a:ext cx="6904059" cy="4493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CSAs are </a:t>
            </a:r>
            <a:r>
              <a:rPr lang="en-US" sz="22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long-term savings or investment accounts 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that help children and their families, especially those from low-income families, build savings for the future. </a:t>
            </a:r>
          </a:p>
          <a:p>
            <a:pPr lvl="1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Incentive structures to grow savings, such as </a:t>
            </a:r>
            <a:r>
              <a:rPr lang="en-US" sz="20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initial seed deposits </a:t>
            </a:r>
            <a:r>
              <a:rPr lang="en-US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or savings matches</a:t>
            </a:r>
          </a:p>
          <a:p>
            <a:pPr lvl="1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Savings designated for </a:t>
            </a:r>
            <a:r>
              <a:rPr lang="en-US" sz="20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postsecondary education</a:t>
            </a:r>
            <a:r>
              <a:rPr lang="en-US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(e.g. college, vocational/technical schools) or for purchasing another type of asset (e.g., a house, small business)</a:t>
            </a:r>
          </a:p>
          <a:p>
            <a:pPr lvl="1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Account withdrawals are generally restricted</a:t>
            </a:r>
          </a:p>
          <a:p>
            <a:pPr marL="644652" lvl="1" indent="-34290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2A1C9A-8DBD-2E4D-A37C-BCC6152F4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0" t="20476" r="53687" b="13"/>
          <a:stretch/>
        </p:blipFill>
        <p:spPr>
          <a:xfrm>
            <a:off x="0" y="0"/>
            <a:ext cx="4556452" cy="68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4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570B7-CB93-8641-BB77-3C8AD986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283541"/>
            <a:ext cx="4833258" cy="6472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309C6-1656-3544-B96C-F7DB8FB048CA}"/>
              </a:ext>
            </a:extLst>
          </p:cNvPr>
          <p:cNvSpPr txBox="1"/>
          <p:nvPr/>
        </p:nvSpPr>
        <p:spPr>
          <a:xfrm>
            <a:off x="508000" y="3189110"/>
            <a:ext cx="6502400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 CSA proposal for </a:t>
            </a:r>
            <a:r>
              <a:rPr lang="en-US" sz="22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Washington state:</a:t>
            </a:r>
          </a:p>
          <a:p>
            <a:endParaRPr lang="en-US" sz="15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1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E3547A-AFD8-9B44-933B-14E6273DC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842"/>
              </p:ext>
            </p:extLst>
          </p:nvPr>
        </p:nvGraphicFramePr>
        <p:xfrm>
          <a:off x="3254374" y="1936519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0C2225-CCC2-F644-9309-B194F05FF1E1}"/>
              </a:ext>
            </a:extLst>
          </p:cNvPr>
          <p:cNvSpPr txBox="1"/>
          <p:nvPr/>
        </p:nvSpPr>
        <p:spPr>
          <a:xfrm>
            <a:off x="7608328" y="6483841"/>
            <a:ext cx="4243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Source: Budget &amp; Policy Center analysis of 2017 1-year ACS.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FE77A-D8B2-EF49-A69C-CABCE59E5C8B}"/>
              </a:ext>
            </a:extLst>
          </p:cNvPr>
          <p:cNvSpPr txBox="1"/>
          <p:nvPr/>
        </p:nvSpPr>
        <p:spPr>
          <a:xfrm>
            <a:off x="3254374" y="1059879"/>
            <a:ext cx="8386535" cy="11233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Deep economic disparities persist for children of color.</a:t>
            </a:r>
          </a:p>
          <a:p>
            <a:r>
              <a:rPr lang="en-US" sz="16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Percent of children under 18 living below the Federal Poverty Level by race/ethnicity, Washington state 2017</a:t>
            </a:r>
          </a:p>
          <a:p>
            <a:endParaRPr lang="en-US" sz="15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1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88D779-B6BD-5E4E-8399-AB6669BA0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01" t="19285" r="6814"/>
          <a:stretch/>
        </p:blipFill>
        <p:spPr>
          <a:xfrm>
            <a:off x="4720546" y="2119215"/>
            <a:ext cx="5533816" cy="3936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A07DF-C603-4342-8A85-CAA529F31238}"/>
              </a:ext>
            </a:extLst>
          </p:cNvPr>
          <p:cNvSpPr txBox="1"/>
          <p:nvPr/>
        </p:nvSpPr>
        <p:spPr>
          <a:xfrm>
            <a:off x="4470401" y="882052"/>
            <a:ext cx="721359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Households headed by single women are more likely to be liquid asset poor or have low or negative net worth.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Mission Gothic Light" panose="02000603020000020003" pitchFamily="50" charset="0"/>
                <a:cs typeface="Microsoft New Tai Lue" panose="020B0502040204020203" pitchFamily="34" charset="0"/>
              </a:rPr>
              <a:t>Liquid asset poverty rate and zero net worth households by gender,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07A9B-3B19-D84F-BB43-A2C30E3CF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" r="70265" b="91531"/>
          <a:stretch/>
        </p:blipFill>
        <p:spPr>
          <a:xfrm>
            <a:off x="7975532" y="2543171"/>
            <a:ext cx="2278830" cy="4526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4EBEC0-276D-B44B-AAA7-4F17250CB793}"/>
              </a:ext>
            </a:extLst>
          </p:cNvPr>
          <p:cNvSpPr txBox="1"/>
          <p:nvPr/>
        </p:nvSpPr>
        <p:spPr>
          <a:xfrm>
            <a:off x="8686732" y="6305081"/>
            <a:ext cx="2879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Source: </a:t>
            </a:r>
            <a:r>
              <a:rPr lang="en-US" sz="1200" dirty="0">
                <a:latin typeface="Microsoft New Tai Lue" panose="020B0502040204020203" pitchFamily="34" charset="0"/>
                <a:cs typeface="Microsoft New Tai Lue" panose="020B0502040204020203" pitchFamily="34" charset="0"/>
                <a:hlinkClick r:id="rId4"/>
              </a:rPr>
              <a:t>Prosperity Now Scorecard</a:t>
            </a:r>
            <a:r>
              <a:rPr lang="en-US" sz="1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,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74369-57AC-9C4D-9D26-AE3785FFABE8}"/>
              </a:ext>
            </a:extLst>
          </p:cNvPr>
          <p:cNvSpPr txBox="1"/>
          <p:nvPr/>
        </p:nvSpPr>
        <p:spPr>
          <a:xfrm>
            <a:off x="478971" y="1913103"/>
            <a:ext cx="38172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Women overall trail behind white men’s wealth holdings, but Black and Latinx women face the </a:t>
            </a:r>
            <a:r>
              <a:rPr lang="en-US" sz="22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greatest barriers to building wealth 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– holding one cent and less than one cent, respectively, for every dollar of white women’s wealth.</a:t>
            </a:r>
          </a:p>
        </p:txBody>
      </p:sp>
    </p:spTree>
    <p:extLst>
      <p:ext uri="{BB962C8B-B14F-4D97-AF65-F5344CB8AC3E}">
        <p14:creationId xmlns:p14="http://schemas.microsoft.com/office/powerpoint/2010/main" val="68374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55090-4517-7446-BACE-3F1D6E815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Mission Gothic Light" panose="02000603020000020003"/>
                <a:cs typeface="Microsoft New Tai Lue" panose="020B0502040204020203" pitchFamily="34" charset="0"/>
              </a:rPr>
              <a:t>WORKING FAMILIES TAX CREDIT</a:t>
            </a:r>
          </a:p>
        </p:txBody>
      </p:sp>
    </p:spTree>
    <p:extLst>
      <p:ext uri="{BB962C8B-B14F-4D97-AF65-F5344CB8AC3E}">
        <p14:creationId xmlns:p14="http://schemas.microsoft.com/office/powerpoint/2010/main" val="417660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21CF-722D-284D-9AF1-3F726C7C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01E4FC-5B7A-AF45-8E39-1ECA23B3F4C5}"/>
              </a:ext>
            </a:extLst>
          </p:cNvPr>
          <p:cNvSpPr txBox="1">
            <a:spLocks/>
          </p:cNvSpPr>
          <p:nvPr/>
        </p:nvSpPr>
        <p:spPr>
          <a:xfrm>
            <a:off x="838200" y="1404712"/>
            <a:ext cx="721722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CSAs – if designed to target kids and families furthest from opportunity – can </a:t>
            </a:r>
            <a:r>
              <a:rPr lang="en-US" sz="22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move the needle on equity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. </a:t>
            </a:r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Key features: categorical eligibility, automatic enrollment, incentive structure</a:t>
            </a:r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Broad-ranging benefits:</a:t>
            </a:r>
          </a:p>
          <a:p>
            <a:pPr marL="1257300" lvl="2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College-bound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identity</a:t>
            </a:r>
          </a:p>
          <a:p>
            <a:pPr marL="1257300" lvl="2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Improved</a:t>
            </a:r>
            <a:r>
              <a:rPr lang="en-US" sz="2200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educational attainment</a:t>
            </a:r>
          </a:p>
          <a:p>
            <a:pPr marL="1257300" lvl="2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Better </a:t>
            </a:r>
            <a:r>
              <a:rPr lang="en-US" sz="22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maternal health</a:t>
            </a:r>
            <a:r>
              <a:rPr lang="en-US" sz="22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&amp; child social-emotional </a:t>
            </a:r>
            <a:r>
              <a:rPr lang="en-US" sz="2200" b="1" dirty="0">
                <a:solidFill>
                  <a:srgbClr val="7030A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298726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032D9-BC78-CC41-85F6-E539B3E15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Liz Olson | state policy fellow</a:t>
            </a:r>
          </a:p>
          <a:p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  <a:hlinkClick r:id="rId2"/>
              </a:rPr>
              <a:t>lizo@budgetandpolicy.org</a:t>
            </a:r>
            <a:r>
              <a:rPr 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Washington State Budget &amp; Policy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82136-B3B1-9C43-B93B-9365C501D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66" y="4589463"/>
            <a:ext cx="1633702" cy="12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938DD4-0B34-354D-B02D-0B80CCA1ED92}"/>
              </a:ext>
            </a:extLst>
          </p:cNvPr>
          <p:cNvSpPr txBox="1"/>
          <p:nvPr/>
        </p:nvSpPr>
        <p:spPr>
          <a:xfrm>
            <a:off x="585312" y="1291420"/>
            <a:ext cx="814720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Working Families Tax Credit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86385F-C938-9942-9E7D-ED53EDAE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12" y="2198009"/>
            <a:ext cx="5041765" cy="42100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Washington state’s version of the federal Earned Income Tax Credit (EITC)</a:t>
            </a:r>
          </a:p>
          <a:p>
            <a:pPr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WFTC would provide a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15% match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to the federal EITC</a:t>
            </a:r>
          </a:p>
          <a:p>
            <a:pPr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It would reach close to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 million tax filers</a:t>
            </a:r>
            <a:r>
              <a:rPr lang="en-US" sz="2200" b="1" dirty="0">
                <a:solidFill>
                  <a:srgbClr val="00B05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– nearly 30% of the population.</a:t>
            </a:r>
          </a:p>
          <a:p>
            <a:pPr marL="187452" indent="-342900">
              <a:spcAft>
                <a:spcPts val="1200"/>
              </a:spcAft>
            </a:pPr>
            <a:endParaRPr lang="en-US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644652" lvl="1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A9DBEF-3B38-5C43-9523-2C646178A0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692"/>
          <a:stretch/>
        </p:blipFill>
        <p:spPr>
          <a:xfrm>
            <a:off x="6217389" y="1742070"/>
            <a:ext cx="5525963" cy="46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8" y="2382289"/>
            <a:ext cx="8154755" cy="3927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953" y="1410534"/>
            <a:ext cx="8653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kern="0" dirty="0">
                <a:solidFill>
                  <a:sysClr val="windowText" lastClr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Washington’s tax code is upside-down</a:t>
            </a:r>
            <a:endParaRPr lang="en-US" sz="2800" kern="0" dirty="0">
              <a:solidFill>
                <a:sysClr val="windowText" lastClr="0000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693" y="228501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18%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9239" y="440435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7C0C7-47AC-7040-B53C-6AF5B039A0AC}"/>
              </a:ext>
            </a:extLst>
          </p:cNvPr>
          <p:cNvSpPr txBox="1"/>
          <p:nvPr/>
        </p:nvSpPr>
        <p:spPr>
          <a:xfrm>
            <a:off x="5243229" y="6463679"/>
            <a:ext cx="344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Source: Institute on Taxation &amp; Economic Policy</a:t>
            </a:r>
          </a:p>
        </p:txBody>
      </p:sp>
    </p:spTree>
    <p:extLst>
      <p:ext uri="{BB962C8B-B14F-4D97-AF65-F5344CB8AC3E}">
        <p14:creationId xmlns:p14="http://schemas.microsoft.com/office/powerpoint/2010/main" val="229794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2362378"/>
            <a:ext cx="8156448" cy="3947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792" y="1408176"/>
            <a:ext cx="8653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kern="0" dirty="0">
                <a:solidFill>
                  <a:sysClr val="windowText" lastClr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Working Families Tax Credit can fix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4F334-E8A9-7541-87B9-9108BC5863E7}"/>
              </a:ext>
            </a:extLst>
          </p:cNvPr>
          <p:cNvSpPr txBox="1"/>
          <p:nvPr/>
        </p:nvSpPr>
        <p:spPr>
          <a:xfrm>
            <a:off x="5243229" y="6463679"/>
            <a:ext cx="344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Source: Institute on Taxation &amp; Economic Policy</a:t>
            </a:r>
          </a:p>
        </p:txBody>
      </p:sp>
    </p:spTree>
    <p:extLst>
      <p:ext uri="{BB962C8B-B14F-4D97-AF65-F5344CB8AC3E}">
        <p14:creationId xmlns:p14="http://schemas.microsoft.com/office/powerpoint/2010/main" val="321088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EC54-EF25-D74B-B593-B0DF2CC92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16" y="2027375"/>
            <a:ext cx="5446484" cy="4961253"/>
          </a:xfrm>
        </p:spPr>
        <p:txBody>
          <a:bodyPr anchor="t"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WFTC would promote racial &amp; gender equity by including many people who work hard but are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excluded from the federal EITC.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C94EE-55A3-3B42-B115-73477B882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10" b="12936"/>
          <a:stretch/>
        </p:blipFill>
        <p:spPr>
          <a:xfrm>
            <a:off x="6284684" y="1896747"/>
            <a:ext cx="4746173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54D4-8A4B-284A-8F99-02CBBF92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54" y="1279839"/>
            <a:ext cx="3443514" cy="421558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WFTC is poised to have outsized positive impacts in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communities of color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, who, despite working hard, disproportionately struggle to make ends meet.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84E39B-8090-C64C-A6ED-740653C2B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768" y="647036"/>
            <a:ext cx="8030029" cy="583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9EBFC-1E9C-CA43-A658-C70C48F9ED77}"/>
              </a:ext>
            </a:extLst>
          </p:cNvPr>
          <p:cNvSpPr txBox="1"/>
          <p:nvPr/>
        </p:nvSpPr>
        <p:spPr>
          <a:xfrm>
            <a:off x="5037878" y="1340478"/>
            <a:ext cx="70040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Percent Working Poor by Race, Ethnicity, and Nativity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Workers ages 25 to 64 working full-time living below 200 percent of poverty, Washington state 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600F8-51F6-C645-A679-6767D139F556}"/>
              </a:ext>
            </a:extLst>
          </p:cNvPr>
          <p:cNvSpPr txBox="1"/>
          <p:nvPr/>
        </p:nvSpPr>
        <p:spPr>
          <a:xfrm>
            <a:off x="7608328" y="6483841"/>
            <a:ext cx="4243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Source: Budget &amp; Policy Center analysis of 2015 5-year ACS.</a:t>
            </a:r>
          </a:p>
        </p:txBody>
      </p:sp>
    </p:spTree>
    <p:extLst>
      <p:ext uri="{BB962C8B-B14F-4D97-AF65-F5344CB8AC3E}">
        <p14:creationId xmlns:p14="http://schemas.microsoft.com/office/powerpoint/2010/main" val="189018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3DAA-BBD9-AF47-9368-034FBDBD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12"/>
            <a:ext cx="72172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WFTC would support economic security and asset building – particularly for women – through: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5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Increased work &amp;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higher wage growth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, especially for households headed by women</a:t>
            </a:r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Recognizing the value of unpaid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caregiving labor</a:t>
            </a:r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Improved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maternal &amp; infant health 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outcomes</a:t>
            </a:r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Better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educational outcomes</a:t>
            </a: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including high school graduation &amp; completion of one year of college</a:t>
            </a:r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Increased real value of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child’s future earnings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1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61A24-18A8-B540-AB00-03573A55B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Mission Gothic Light" panose="02000603020000020003"/>
                <a:cs typeface="Microsoft New Tai Lue" panose="020B0502040204020203" pitchFamily="34" charset="0"/>
              </a:rPr>
              <a:t>CHILD CARE ACCESS NOW</a:t>
            </a:r>
          </a:p>
        </p:txBody>
      </p:sp>
    </p:spTree>
    <p:extLst>
      <p:ext uri="{BB962C8B-B14F-4D97-AF65-F5344CB8AC3E}">
        <p14:creationId xmlns:p14="http://schemas.microsoft.com/office/powerpoint/2010/main" val="148301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948</Words>
  <Application>Microsoft Macintosh PowerPoint</Application>
  <PresentationFormat>Widescreen</PresentationFormat>
  <Paragraphs>81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Malgun Gothic</vt:lpstr>
      <vt:lpstr>Arial</vt:lpstr>
      <vt:lpstr>Calibri</vt:lpstr>
      <vt:lpstr>Calibri Light</vt:lpstr>
      <vt:lpstr>Microsoft New Tai Lue</vt:lpstr>
      <vt:lpstr>Mission Gothic Light</vt:lpstr>
      <vt:lpstr>Office Theme</vt:lpstr>
      <vt:lpstr>Advancing gender wealth equity:  Opportunities in the 2019 legislative session  Liz Olson, state policy fellow March 21,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WFTC is poised to have outsized positive impacts in communities of color, who, despite working hard, disproportionately struggle to make ends meet.  </vt:lpstr>
      <vt:lpstr>PowerPoint Presentation</vt:lpstr>
      <vt:lpstr>PowerPoint Presentation</vt:lpstr>
      <vt:lpstr>PowerPoint Presentation</vt:lpstr>
      <vt:lpstr>Child care is one of the most significant expenses in a family's budget, rivaling the cost of college tuition and rent.  Annual statewide median cost of center-based child care compared to annual cost of in-state college tuition and fair market rent for a two bedroom apartment.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AFN presentation slides</dc:title>
  <dc:creator>Elizabeth Olson</dc:creator>
  <cp:lastModifiedBy>Lisa Sohni</cp:lastModifiedBy>
  <cp:revision>103</cp:revision>
  <dcterms:created xsi:type="dcterms:W3CDTF">2019-03-15T02:57:32Z</dcterms:created>
  <dcterms:modified xsi:type="dcterms:W3CDTF">2019-03-18T20:01:42Z</dcterms:modified>
</cp:coreProperties>
</file>